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59" r:id="rId5"/>
    <p:sldId id="260" r:id="rId6"/>
    <p:sldId id="261" r:id="rId7"/>
    <p:sldId id="263" r:id="rId8"/>
    <p:sldId id="264" r:id="rId9"/>
    <p:sldId id="266" r:id="rId10"/>
    <p:sldId id="267" r:id="rId11"/>
    <p:sldId id="268" r:id="rId12"/>
    <p:sldId id="269" r:id="rId13"/>
    <p:sldId id="270" r:id="rId14"/>
    <p:sldId id="271" r:id="rId15"/>
    <p:sldId id="272" r:id="rId16"/>
    <p:sldId id="273" r:id="rId17"/>
    <p:sldId id="274" r:id="rId18"/>
    <p:sldId id="276" r:id="rId19"/>
    <p:sldId id="275" r:id="rId2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D6E73446-6789-4DDE-BFD8-E67785416CCB}" type="datetimeFigureOut">
              <a:rPr lang="ar-IQ" smtClean="0"/>
              <a:t>20/12/1441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E8B6813-12C8-4BE8-9784-0A2875C17150}"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6E73446-6789-4DDE-BFD8-E67785416CCB}" type="datetimeFigureOut">
              <a:rPr lang="ar-IQ" smtClean="0"/>
              <a:t>20/12/1441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E8B6813-12C8-4BE8-9784-0A2875C17150}"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6E73446-6789-4DDE-BFD8-E67785416CCB}" type="datetimeFigureOut">
              <a:rPr lang="ar-IQ" smtClean="0"/>
              <a:t>20/12/1441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E8B6813-12C8-4BE8-9784-0A2875C17150}" type="slidenum">
              <a:rPr lang="ar-IQ" smtClean="0"/>
              <a:t>‹#›</a:t>
            </a:fld>
            <a:endParaRPr lang="ar-IQ"/>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609600"/>
            <a:ext cx="6977064" cy="2992904"/>
          </a:xfrm>
        </p:spPr>
        <p:txBody>
          <a:bodyPr anchor="ctr"/>
          <a:lstStyle>
            <a:lvl1pPr>
              <a:defRPr sz="3200"/>
            </a:lvl1pPr>
          </a:lstStyle>
          <a:p>
            <a:r>
              <a:rPr lang="ar-SA" smtClean="0"/>
              <a:t>انقر لتحرير نمط العنوان الرئيسي</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6E73446-6789-4DDE-BFD8-E67785416CCB}" type="datetimeFigureOut">
              <a:rPr lang="ar-IQ" smtClean="0"/>
              <a:t>20/12/1441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E8B6813-12C8-4BE8-9784-0A2875C17150}" type="slidenum">
              <a:rPr lang="ar-IQ" smtClean="0"/>
              <a:t>‹#›</a:t>
            </a:fld>
            <a:endParaRPr lang="ar-IQ"/>
          </a:p>
        </p:txBody>
      </p:sp>
      <p:sp>
        <p:nvSpPr>
          <p:cNvPr id="13" name="TextBox 12"/>
          <p:cNvSpPr txBox="1"/>
          <p:nvPr/>
        </p:nvSpPr>
        <p:spPr>
          <a:xfrm>
            <a:off x="751116" y="75416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18169" y="2993578"/>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6E73446-6789-4DDE-BFD8-E67785416CCB}" type="datetimeFigureOut">
              <a:rPr lang="ar-IQ" smtClean="0"/>
              <a:t>20/12/1441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E8B6813-12C8-4BE8-9784-0A2875C17150}" type="slidenum">
              <a:rPr lang="ar-IQ" smtClean="0"/>
              <a:t>‹#›</a:t>
            </a:fld>
            <a:endParaRPr lang="ar-IQ"/>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ar-SA" smtClean="0"/>
              <a:t>انقر لتحرير نمط العنوان الرئيسي</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D6E73446-6789-4DDE-BFD8-E67785416CCB}" type="datetimeFigureOut">
              <a:rPr lang="ar-IQ" smtClean="0"/>
              <a:t>20/12/1441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E8B6813-12C8-4BE8-9784-0A2875C17150}" type="slidenum">
              <a:rPr lang="ar-IQ" smtClean="0"/>
              <a:t>‹#›</a:t>
            </a:fld>
            <a:endParaRPr lang="ar-IQ"/>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ar-SA" smtClean="0"/>
              <a:t>انقر لتحرير نمط العنوان الرئيسي</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D6E73446-6789-4DDE-BFD8-E67785416CCB}" type="datetimeFigureOut">
              <a:rPr lang="ar-IQ" smtClean="0"/>
              <a:t>20/12/1441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E8B6813-12C8-4BE8-9784-0A2875C17150}" type="slidenum">
              <a:rPr lang="ar-IQ" smtClean="0"/>
              <a:t>‹#›</a:t>
            </a:fld>
            <a:endParaRPr lang="ar-IQ"/>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D6E73446-6789-4DDE-BFD8-E67785416CCB}" type="datetimeFigureOut">
              <a:rPr lang="ar-IQ" smtClean="0"/>
              <a:t>20/12/1441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E8B6813-12C8-4BE8-9784-0A2875C17150}" type="slidenum">
              <a:rPr lang="ar-IQ" smtClean="0"/>
              <a:t>‹#›</a:t>
            </a:fld>
            <a:endParaRPr lang="ar-IQ"/>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r">
              <a:defRPr/>
            </a:lvl1pPr>
          </a:lstStyle>
          <a:p>
            <a:r>
              <a:rPr lang="ar-SA" smtClean="0"/>
              <a:t>انقر لتحرير نمط العنوان الرئيسي</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D6E73446-6789-4DDE-BFD8-E67785416CCB}" type="datetimeFigureOut">
              <a:rPr lang="ar-IQ" smtClean="0"/>
              <a:t>20/12/1441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E8B6813-12C8-4BE8-9784-0A2875C17150}"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D6E73446-6789-4DDE-BFD8-E67785416CCB}" type="datetimeFigureOut">
              <a:rPr lang="ar-IQ" smtClean="0"/>
              <a:t>20/12/1441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E8B6813-12C8-4BE8-9784-0A2875C17150}"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D6E73446-6789-4DDE-BFD8-E67785416CCB}" type="datetimeFigureOut">
              <a:rPr lang="ar-IQ" smtClean="0"/>
              <a:t>20/12/1441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E8B6813-12C8-4BE8-9784-0A2875C17150}"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ar-SA" smtClean="0"/>
              <a:t>انقر لتحرير نمط العنوان الرئيسي</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D6E73446-6789-4DDE-BFD8-E67785416CCB}" type="datetimeFigureOut">
              <a:rPr lang="ar-IQ" smtClean="0"/>
              <a:t>20/12/1441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E8B6813-12C8-4BE8-9784-0A2875C17150}"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2" name="Content Placeholder 3"/>
          <p:cNvSpPr>
            <a:spLocks noGrp="1"/>
          </p:cNvSpPr>
          <p:nvPr>
            <p:ph sz="quarter" idx="13"/>
          </p:nvPr>
        </p:nvSpPr>
        <p:spPr>
          <a:xfrm>
            <a:off x="685331" y="3051013"/>
            <a:ext cx="3829520" cy="2740187"/>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3" name="Content Placeholder 5"/>
          <p:cNvSpPr>
            <a:spLocks noGrp="1"/>
          </p:cNvSpPr>
          <p:nvPr>
            <p:ph sz="quarter" idx="14"/>
          </p:nvPr>
        </p:nvSpPr>
        <p:spPr>
          <a:xfrm>
            <a:off x="4629150" y="3051013"/>
            <a:ext cx="3829051" cy="2740187"/>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D6E73446-6789-4DDE-BFD8-E67785416CCB}" type="datetimeFigureOut">
              <a:rPr lang="ar-IQ" smtClean="0"/>
              <a:t>20/12/1441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E8B6813-12C8-4BE8-9784-0A2875C17150}"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D6E73446-6789-4DDE-BFD8-E67785416CCB}" type="datetimeFigureOut">
              <a:rPr lang="ar-IQ" smtClean="0"/>
              <a:t>20/12/1441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E8B6813-12C8-4BE8-9784-0A2875C17150}"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D6E73446-6789-4DDE-BFD8-E67785416CCB}" type="datetimeFigureOut">
              <a:rPr lang="ar-IQ" smtClean="0"/>
              <a:t>20/12/1441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E8B6813-12C8-4BE8-9784-0A2875C17150}"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ar-SA" smtClean="0"/>
              <a:t>انقر لتحرير نمط العنوان الرئيسي</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6E73446-6789-4DDE-BFD8-E67785416CCB}" type="datetimeFigureOut">
              <a:rPr lang="ar-IQ" smtClean="0"/>
              <a:t>20/12/1441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E8B6813-12C8-4BE8-9784-0A2875C17150}"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4451227" cy="2023254"/>
          </a:xfrm>
        </p:spPr>
        <p:txBody>
          <a:bodyPr anchor="b"/>
          <a:lstStyle>
            <a:lvl1pPr algn="ctr">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5568602" y="609601"/>
            <a:ext cx="2441519"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346" y="2632853"/>
            <a:ext cx="4451212"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6E73446-6789-4DDE-BFD8-E67785416CCB}" type="datetimeFigureOut">
              <a:rPr lang="ar-IQ" smtClean="0"/>
              <a:t>20/12/1441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E8B6813-12C8-4BE8-9784-0A2875C17150}"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D6E73446-6789-4DDE-BFD8-E67785416CCB}" type="datetimeFigureOut">
              <a:rPr lang="ar-IQ" smtClean="0"/>
              <a:t>20/12/1441</a:t>
            </a:fld>
            <a:endParaRPr lang="ar-IQ"/>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r">
              <a:defRPr sz="1000">
                <a:solidFill>
                  <a:schemeClr val="tx1"/>
                </a:solidFill>
              </a:defRPr>
            </a:lvl1pPr>
          </a:lstStyle>
          <a:p>
            <a:endParaRPr lang="ar-IQ"/>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BE8B6813-12C8-4BE8-9784-0A2875C17150}"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ctr" defTabSz="914400" rtl="1"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hyperlink" Target="http://www.blogger.com/" TargetMode="Externa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hyperlink" Target="http://www.livejournal.com/" TargetMode="Externa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5"/>
          <p:cNvSpPr>
            <a:spLocks noGrp="1"/>
          </p:cNvSpPr>
          <p:nvPr>
            <p:ph type="ctrTitle"/>
          </p:nvPr>
        </p:nvSpPr>
        <p:spPr/>
        <p:txBody>
          <a:bodyPr/>
          <a:lstStyle/>
          <a:p>
            <a:r>
              <a:rPr lang="ar-IQ" dirty="0" smtClean="0"/>
              <a:t>المدونات </a:t>
            </a:r>
            <a:r>
              <a:rPr lang="en-US" dirty="0" smtClean="0"/>
              <a:t>blog</a:t>
            </a:r>
            <a:r>
              <a:rPr lang="ar-IQ" dirty="0" smtClean="0"/>
              <a:t>  </a:t>
            </a:r>
            <a:endParaRPr lang="ar-IQ" dirty="0"/>
          </a:p>
        </p:txBody>
      </p:sp>
      <p:sp>
        <p:nvSpPr>
          <p:cNvPr id="7" name="عنوان فرعي 6"/>
          <p:cNvSpPr>
            <a:spLocks noGrp="1"/>
          </p:cNvSpPr>
          <p:nvPr>
            <p:ph type="subTitle" idx="1"/>
          </p:nvPr>
        </p:nvSpPr>
        <p:spPr/>
        <p:txBody>
          <a:bodyPr>
            <a:normAutofit/>
          </a:bodyPr>
          <a:lstStyle/>
          <a:p>
            <a:endParaRPr lang="ar-SA" dirty="0" smtClean="0"/>
          </a:p>
          <a:p>
            <a:r>
              <a:rPr lang="ar-IQ" dirty="0" smtClean="0"/>
              <a:t>شبكات المعلومات/ د. سلمان جودي داود</a:t>
            </a:r>
            <a:endParaRPr lang="ar-IQ" dirty="0"/>
          </a:p>
        </p:txBody>
      </p:sp>
    </p:spTree>
    <p:custDataLst>
      <p:tags r:id="rId1"/>
    </p:custDataLst>
    <p:extLst>
      <p:ext uri="{BB962C8B-B14F-4D97-AF65-F5344CB8AC3E}">
        <p14:creationId xmlns:p14="http://schemas.microsoft.com/office/powerpoint/2010/main" val="50729359"/>
      </p:ext>
    </p:extLst>
  </p:cSld>
  <p:clrMapOvr>
    <a:masterClrMapping/>
  </p:clrMapOvr>
  <mc:AlternateContent xmlns:mc="http://schemas.openxmlformats.org/markup-compatibility/2006" xmlns:p14="http://schemas.microsoft.com/office/powerpoint/2010/main">
    <mc:Choice Requires="p14">
      <p:transition spd="slow" p14:dur="2000" advTm="11121"/>
    </mc:Choice>
    <mc:Fallback xmlns="">
      <p:transition spd="slow" advTm="1112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457200" y="1772816"/>
            <a:ext cx="8229600" cy="4234475"/>
          </a:xfrm>
          <a:prstGeom prst="rect">
            <a:avLst/>
          </a:prstGeom>
        </p:spPr>
        <p:txBody>
          <a:bodyPr>
            <a:normAutofit/>
          </a:bodyPr>
          <a:lstStyle/>
          <a:p>
            <a:pPr marL="0" indent="0">
              <a:buNone/>
            </a:pPr>
            <a:r>
              <a:rPr lang="ar-IQ" dirty="0"/>
              <a:t>3- </a:t>
            </a:r>
            <a:r>
              <a:rPr lang="ar-SA" dirty="0"/>
              <a:t>نص المقالة: ويحتوي على المادة الأساسية للمقالة</a:t>
            </a:r>
            <a:r>
              <a:rPr lang="en-US" dirty="0"/>
              <a:t>.</a:t>
            </a:r>
            <a:br>
              <a:rPr lang="en-US" dirty="0"/>
            </a:br>
            <a:r>
              <a:rPr lang="en-US" dirty="0"/>
              <a:t/>
            </a:r>
            <a:br>
              <a:rPr lang="en-US" dirty="0"/>
            </a:br>
            <a:r>
              <a:rPr lang="ar-SA" dirty="0"/>
              <a:t>4- تاريخ المقالة: وهو تاريخ ووقت نشر المقالة</a:t>
            </a:r>
            <a:r>
              <a:rPr lang="en-US" dirty="0"/>
              <a:t>.</a:t>
            </a:r>
            <a:br>
              <a:rPr lang="en-US" dirty="0"/>
            </a:br>
            <a:r>
              <a:rPr lang="en-US" dirty="0"/>
              <a:t/>
            </a:r>
            <a:br>
              <a:rPr lang="en-US" dirty="0"/>
            </a:br>
            <a:r>
              <a:rPr lang="ar-SA" dirty="0"/>
              <a:t>5-  التعليقات: وهي الملاحظات التي بإمكان القراء الإدلاء بها عن مقالة معينة في مدونتك الإلكترونية. ويمكنك عدم فتح المجال للآخرين بالتعليق على مقالتك إلا إذا رغبت في ذلك</a:t>
            </a:r>
            <a:r>
              <a:rPr lang="en-US" dirty="0"/>
              <a:t>.</a:t>
            </a:r>
            <a:br>
              <a:rPr lang="en-US" dirty="0"/>
            </a:br>
            <a:r>
              <a:rPr lang="en-US" dirty="0"/>
              <a:t/>
            </a:r>
            <a:br>
              <a:rPr lang="en-US" dirty="0"/>
            </a:br>
            <a:r>
              <a:rPr lang="ar-SA" dirty="0"/>
              <a:t>6-  التصنيفات: وهي عبارة عن مواضيع أساسية تكتب عنها بانتظام في مدونتك الإلكترونية. من أمثلة التصنيفات: "يوميات"، "تقنية"، أو "رحلات</a:t>
            </a:r>
            <a:r>
              <a:rPr lang="en-US" dirty="0"/>
              <a:t>".</a:t>
            </a:r>
            <a:endParaRPr lang="ar-IQ" dirty="0"/>
          </a:p>
        </p:txBody>
      </p:sp>
      <p:sp>
        <p:nvSpPr>
          <p:cNvPr id="2" name="عنوان 1"/>
          <p:cNvSpPr>
            <a:spLocks noGrp="1"/>
          </p:cNvSpPr>
          <p:nvPr>
            <p:ph type="title"/>
          </p:nvPr>
        </p:nvSpPr>
        <p:spPr>
          <a:xfrm>
            <a:off x="685332" y="618519"/>
            <a:ext cx="7773338" cy="794257"/>
          </a:xfrm>
        </p:spPr>
        <p:txBody>
          <a:bodyPr/>
          <a:lstStyle/>
          <a:p>
            <a:r>
              <a:rPr lang="ar-IQ" dirty="0"/>
              <a:t>عناصر مقالة المدونة</a:t>
            </a:r>
          </a:p>
        </p:txBody>
      </p:sp>
    </p:spTree>
    <p:custDataLst>
      <p:tags r:id="rId1"/>
    </p:custDataLst>
    <p:extLst>
      <p:ext uri="{BB962C8B-B14F-4D97-AF65-F5344CB8AC3E}">
        <p14:creationId xmlns:p14="http://schemas.microsoft.com/office/powerpoint/2010/main" val="1300701187"/>
      </p:ext>
    </p:extLst>
  </p:cSld>
  <p:clrMapOvr>
    <a:masterClrMapping/>
  </p:clrMapOvr>
  <mc:AlternateContent xmlns:mc="http://schemas.openxmlformats.org/markup-compatibility/2006" xmlns:p14="http://schemas.microsoft.com/office/powerpoint/2010/main">
    <mc:Choice Requires="p14">
      <p:transition spd="slow" p14:dur="2000" advTm="67222"/>
    </mc:Choice>
    <mc:Fallback xmlns="">
      <p:transition spd="slow" advTm="6722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457200" y="2204864"/>
            <a:ext cx="8229600" cy="3802427"/>
          </a:xfrm>
          <a:prstGeom prst="rect">
            <a:avLst/>
          </a:prstGeom>
        </p:spPr>
        <p:txBody>
          <a:bodyPr>
            <a:noAutofit/>
          </a:bodyPr>
          <a:lstStyle/>
          <a:p>
            <a:pPr marL="0" indent="0">
              <a:buNone/>
            </a:pPr>
            <a:r>
              <a:rPr lang="ar-SA" sz="1800" b="1" dirty="0">
                <a:cs typeface="+mj-cs"/>
              </a:rPr>
              <a:t>7- الرابط الدائم</a:t>
            </a:r>
            <a:r>
              <a:rPr lang="en-US" sz="1800" b="1" dirty="0">
                <a:cs typeface="+mj-cs"/>
              </a:rPr>
              <a:t> (Permalink): </a:t>
            </a:r>
            <a:r>
              <a:rPr lang="ar-SA" sz="1800" b="1" dirty="0">
                <a:cs typeface="+mj-cs"/>
              </a:rPr>
              <a:t>وهو عنوان إنترنت دائم للمقالة. إذا كان عنوان مدونتك الإلكترونية على سبيل المثال</a:t>
            </a:r>
            <a:r>
              <a:rPr lang="en-US" sz="1800" b="1" dirty="0">
                <a:cs typeface="+mj-cs"/>
              </a:rPr>
              <a:t> myblog.blogger.com</a:t>
            </a:r>
            <a:r>
              <a:rPr lang="ar-SA" sz="1800" b="1" dirty="0">
                <a:cs typeface="+mj-cs"/>
              </a:rPr>
              <a:t>، فإن الرابط الدائم لمقالة معينة تكون مثلاً</a:t>
            </a:r>
            <a:r>
              <a:rPr lang="en-US" sz="1800" b="1" dirty="0">
                <a:cs typeface="+mj-cs"/>
              </a:rPr>
              <a:t> myblog.blogger.com/permanententry.html. </a:t>
            </a:r>
            <a:r>
              <a:rPr lang="ar-SA" sz="1800" b="1" dirty="0">
                <a:cs typeface="+mj-cs"/>
              </a:rPr>
              <a:t>وينصح دوماً بإرفاق الرابط الدائم لكل مقالة، وعليه فإن أي شخص يقوم بإضافة رابط للمقالة الخاصة بك داخل مدونته سيتم عندها ربط قراء مدونته بالمقالة نفسها من خلال الرابط الدائم للمقالة بدلا من ربطهم بالصفحة الرئيسية لمدونتك</a:t>
            </a:r>
            <a:r>
              <a:rPr lang="en-US" sz="1800" b="1" dirty="0">
                <a:cs typeface="+mj-cs"/>
              </a:rPr>
              <a:t>.</a:t>
            </a:r>
            <a:br>
              <a:rPr lang="en-US" sz="1800" b="1" dirty="0">
                <a:cs typeface="+mj-cs"/>
              </a:rPr>
            </a:br>
            <a:r>
              <a:rPr lang="ar-SA" sz="1800" b="1" dirty="0" smtClean="0">
                <a:cs typeface="+mj-cs"/>
              </a:rPr>
              <a:t>8-  </a:t>
            </a:r>
            <a:r>
              <a:rPr lang="ar-SA" sz="1800" b="1" dirty="0">
                <a:cs typeface="+mj-cs"/>
              </a:rPr>
              <a:t>الروابط المرجعية</a:t>
            </a:r>
            <a:r>
              <a:rPr lang="en-US" sz="1800" b="1" dirty="0">
                <a:cs typeface="+mj-cs"/>
              </a:rPr>
              <a:t> (Trackback) </a:t>
            </a:r>
            <a:r>
              <a:rPr lang="ar-SA" sz="1800" b="1" dirty="0">
                <a:cs typeface="+mj-cs"/>
              </a:rPr>
              <a:t>و</a:t>
            </a:r>
            <a:r>
              <a:rPr lang="en-US" sz="1800" b="1" dirty="0">
                <a:cs typeface="+mj-cs"/>
              </a:rPr>
              <a:t> (pingback): </a:t>
            </a:r>
            <a:r>
              <a:rPr lang="ar-SA" sz="1800" b="1" dirty="0">
                <a:cs typeface="+mj-cs"/>
              </a:rPr>
              <a:t>وتعتبر روابط لمواقع أخرى تشير إلى المقالة الخاصة بك</a:t>
            </a:r>
            <a:r>
              <a:rPr lang="en-US" sz="1800" b="1" dirty="0">
                <a:cs typeface="+mj-cs"/>
              </a:rPr>
              <a:t>.</a:t>
            </a:r>
            <a:br>
              <a:rPr lang="en-US" sz="1800" b="1" dirty="0">
                <a:cs typeface="+mj-cs"/>
              </a:rPr>
            </a:br>
            <a:r>
              <a:rPr lang="ar-SA" sz="1800" b="1" dirty="0" smtClean="0">
                <a:cs typeface="+mj-cs"/>
              </a:rPr>
              <a:t>9-  </a:t>
            </a:r>
            <a:r>
              <a:rPr lang="ar-SA" sz="1800" b="1" dirty="0">
                <a:cs typeface="+mj-cs"/>
              </a:rPr>
              <a:t>تغذية</a:t>
            </a:r>
            <a:r>
              <a:rPr lang="en-US" sz="1800" b="1" dirty="0">
                <a:cs typeface="+mj-cs"/>
              </a:rPr>
              <a:t> RSS: </a:t>
            </a:r>
            <a:r>
              <a:rPr lang="ar-SA" sz="1800" b="1" dirty="0">
                <a:cs typeface="+mj-cs"/>
              </a:rPr>
              <a:t>وهي نسخة مكتوبة برموز لغة</a:t>
            </a:r>
            <a:r>
              <a:rPr lang="en-US" sz="1800" b="1" dirty="0">
                <a:cs typeface="+mj-cs"/>
              </a:rPr>
              <a:t> XML (XML-coded) </a:t>
            </a:r>
            <a:r>
              <a:rPr lang="ar-SA" sz="1800" b="1" dirty="0">
                <a:cs typeface="+mj-cs"/>
              </a:rPr>
              <a:t>من مدونتك الإلكترونية أو أجزاء منها. وإذا قمت بنشر تغذية</a:t>
            </a:r>
            <a:r>
              <a:rPr lang="en-US" sz="1800" b="1" dirty="0">
                <a:cs typeface="+mj-cs"/>
              </a:rPr>
              <a:t> RSS </a:t>
            </a:r>
            <a:r>
              <a:rPr lang="ar-SA" sz="1800" b="1" dirty="0">
                <a:cs typeface="+mj-cs"/>
              </a:rPr>
              <a:t>لموقعك الإلكتروني فإن بإمكان القراء الاشتراك في مدونتك بحيث يتم تنبيههم آليا عند نشر مقالة جديدة في مدونتك. حيث تظهر التنبيهات في برنامج قارئ الأخبار الخاص بهم أو في متصفح إنترنت متوافق </a:t>
            </a:r>
            <a:r>
              <a:rPr lang="ar-SA" sz="1800" b="1" dirty="0" smtClean="0">
                <a:cs typeface="+mj-cs"/>
              </a:rPr>
              <a:t>مع </a:t>
            </a:r>
            <a:r>
              <a:rPr lang="en-US" sz="1800" b="1" dirty="0" smtClean="0">
                <a:cs typeface="+mj-cs"/>
              </a:rPr>
              <a:t> </a:t>
            </a:r>
            <a:r>
              <a:rPr lang="en-US" sz="1800" b="1" dirty="0">
                <a:cs typeface="+mj-cs"/>
              </a:rPr>
              <a:t>RSS</a:t>
            </a:r>
            <a:endParaRPr lang="ar-IQ" sz="1800" b="1" dirty="0">
              <a:cs typeface="+mj-cs"/>
            </a:endParaRPr>
          </a:p>
        </p:txBody>
      </p:sp>
      <p:sp>
        <p:nvSpPr>
          <p:cNvPr id="2" name="عنوان 1"/>
          <p:cNvSpPr>
            <a:spLocks noGrp="1"/>
          </p:cNvSpPr>
          <p:nvPr>
            <p:ph type="title"/>
          </p:nvPr>
        </p:nvSpPr>
        <p:spPr/>
        <p:txBody>
          <a:bodyPr/>
          <a:lstStyle/>
          <a:p>
            <a:r>
              <a:rPr lang="ar-IQ" dirty="0"/>
              <a:t>عناصر مقالة المدونة</a:t>
            </a:r>
          </a:p>
        </p:txBody>
      </p:sp>
    </p:spTree>
    <p:custDataLst>
      <p:tags r:id="rId1"/>
    </p:custDataLst>
    <p:extLst>
      <p:ext uri="{BB962C8B-B14F-4D97-AF65-F5344CB8AC3E}">
        <p14:creationId xmlns:p14="http://schemas.microsoft.com/office/powerpoint/2010/main" val="3320550592"/>
      </p:ext>
    </p:extLst>
  </p:cSld>
  <p:clrMapOvr>
    <a:masterClrMapping/>
  </p:clrMapOvr>
  <mc:AlternateContent xmlns:mc="http://schemas.openxmlformats.org/markup-compatibility/2006" xmlns:p14="http://schemas.microsoft.com/office/powerpoint/2010/main">
    <mc:Choice Requires="p14">
      <p:transition spd="slow" p14:dur="2000" advTm="136328"/>
    </mc:Choice>
    <mc:Fallback xmlns="">
      <p:transition spd="slow" advTm="13632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457200" y="2060848"/>
            <a:ext cx="8229600" cy="3946443"/>
          </a:xfrm>
          <a:prstGeom prst="rect">
            <a:avLst/>
          </a:prstGeom>
        </p:spPr>
        <p:txBody>
          <a:bodyPr>
            <a:normAutofit/>
          </a:bodyPr>
          <a:lstStyle/>
          <a:p>
            <a:pPr marL="0" indent="0">
              <a:buNone/>
            </a:pPr>
            <a:endParaRPr lang="en-US" b="1" dirty="0" smtClean="0"/>
          </a:p>
          <a:p>
            <a:pPr marL="0" indent="0">
              <a:buNone/>
            </a:pPr>
            <a:r>
              <a:rPr lang="en-US" b="1" dirty="0"/>
              <a:t/>
            </a:r>
            <a:br>
              <a:rPr lang="en-US" b="1" dirty="0"/>
            </a:br>
            <a:r>
              <a:rPr lang="ar-SA" dirty="0"/>
              <a:t>تسمح لك الكثير من المواقع الإلكترونية بإنشاء مدونتك الإلكترونية الخاصة بك مجانا على خوادم الويب الخاصة بتلك المواقع. كل ما عليك فعله هو إنشاء حساب جديد باستخدام خدمة التدوين الإلكتروني الخاصة بالموقع ويمكنك بعدها البدء بالتدوين مباشرة. وتعد خدمة</a:t>
            </a:r>
            <a:r>
              <a:rPr lang="en-US" dirty="0"/>
              <a:t> Blogger </a:t>
            </a:r>
            <a:r>
              <a:rPr lang="ar-SA" dirty="0"/>
              <a:t>واحدة من أشهر خدمات التدوين على الإنترنت</a:t>
            </a:r>
            <a:r>
              <a:rPr lang="en-US" dirty="0"/>
              <a:t>.</a:t>
            </a:r>
            <a:br>
              <a:rPr lang="en-US" dirty="0"/>
            </a:br>
            <a:r>
              <a:rPr lang="en-US" dirty="0"/>
              <a:t/>
            </a:r>
            <a:br>
              <a:rPr lang="en-US" dirty="0"/>
            </a:br>
            <a:endParaRPr lang="ar-IQ" dirty="0"/>
          </a:p>
        </p:txBody>
      </p:sp>
      <p:sp>
        <p:nvSpPr>
          <p:cNvPr id="2" name="عنوان 1"/>
          <p:cNvSpPr>
            <a:spLocks noGrp="1"/>
          </p:cNvSpPr>
          <p:nvPr>
            <p:ph type="title"/>
          </p:nvPr>
        </p:nvSpPr>
        <p:spPr/>
        <p:txBody>
          <a:bodyPr/>
          <a:lstStyle/>
          <a:p>
            <a:r>
              <a:rPr lang="ar-IQ" dirty="0" smtClean="0"/>
              <a:t>خدمة التدوين الالكتروني</a:t>
            </a:r>
            <a:endParaRPr lang="ar-IQ" dirty="0"/>
          </a:p>
        </p:txBody>
      </p:sp>
    </p:spTree>
    <p:custDataLst>
      <p:tags r:id="rId1"/>
    </p:custDataLst>
    <p:extLst>
      <p:ext uri="{BB962C8B-B14F-4D97-AF65-F5344CB8AC3E}">
        <p14:creationId xmlns:p14="http://schemas.microsoft.com/office/powerpoint/2010/main" val="2023102688"/>
      </p:ext>
    </p:extLst>
  </p:cSld>
  <p:clrMapOvr>
    <a:masterClrMapping/>
  </p:clrMapOvr>
  <mc:AlternateContent xmlns:mc="http://schemas.openxmlformats.org/markup-compatibility/2006" xmlns:p14="http://schemas.microsoft.com/office/powerpoint/2010/main">
    <mc:Choice Requires="p14">
      <p:transition spd="slow" p14:dur="2000" advTm="42429"/>
    </mc:Choice>
    <mc:Fallback xmlns="">
      <p:transition spd="slow" advTm="4242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خطوات انشاء مقالة في مدونة</a:t>
            </a:r>
            <a:endParaRPr lang="ar-IQ" dirty="0"/>
          </a:p>
        </p:txBody>
      </p:sp>
      <p:pic>
        <p:nvPicPr>
          <p:cNvPr id="4" name="عنصر نائب للمحتوى 3"/>
          <p:cNvPicPr>
            <a:picLocks noGrp="1" noChangeAspect="1"/>
          </p:cNvPicPr>
          <p:nvPr>
            <p:ph sz="quarter" idx="13"/>
          </p:nvPr>
        </p:nvPicPr>
        <p:blipFill>
          <a:blip r:embed="rId3" cstate="print">
            <a:extLst>
              <a:ext uri="{28A0092B-C50C-407E-A947-70E740481C1C}">
                <a14:useLocalDpi xmlns:a14="http://schemas.microsoft.com/office/drawing/2010/main" val="0"/>
              </a:ext>
            </a:extLst>
          </a:blip>
          <a:stretch>
            <a:fillRect/>
          </a:stretch>
        </p:blipFill>
        <p:spPr>
          <a:xfrm>
            <a:off x="2411760" y="2366963"/>
            <a:ext cx="4680520" cy="3424237"/>
          </a:xfrm>
        </p:spPr>
      </p:pic>
    </p:spTree>
    <p:custDataLst>
      <p:tags r:id="rId1"/>
    </p:custDataLst>
    <p:extLst>
      <p:ext uri="{BB962C8B-B14F-4D97-AF65-F5344CB8AC3E}">
        <p14:creationId xmlns:p14="http://schemas.microsoft.com/office/powerpoint/2010/main" val="1766072106"/>
      </p:ext>
    </p:extLst>
  </p:cSld>
  <p:clrMapOvr>
    <a:masterClrMapping/>
  </p:clrMapOvr>
  <mc:AlternateContent xmlns:mc="http://schemas.openxmlformats.org/markup-compatibility/2006" xmlns:p14="http://schemas.microsoft.com/office/powerpoint/2010/main">
    <mc:Choice Requires="p14">
      <p:transition spd="slow" p14:dur="2000" advTm="37715"/>
    </mc:Choice>
    <mc:Fallback xmlns="">
      <p:transition spd="slow" advTm="3771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خطوات انشاء مقالة في مدونة</a:t>
            </a:r>
          </a:p>
        </p:txBody>
      </p:sp>
      <p:pic>
        <p:nvPicPr>
          <p:cNvPr id="4" name="عنصر نائب للمحتوى 3"/>
          <p:cNvPicPr>
            <a:picLocks noGrp="1" noChangeAspect="1"/>
          </p:cNvPicPr>
          <p:nvPr>
            <p:ph sz="quarter" idx="13"/>
          </p:nvPr>
        </p:nvPicPr>
        <p:blipFill>
          <a:blip r:embed="rId3" cstate="print">
            <a:extLst>
              <a:ext uri="{28A0092B-C50C-407E-A947-70E740481C1C}">
                <a14:useLocalDpi xmlns:a14="http://schemas.microsoft.com/office/drawing/2010/main" val="0"/>
              </a:ext>
            </a:extLst>
          </a:blip>
          <a:stretch>
            <a:fillRect/>
          </a:stretch>
        </p:blipFill>
        <p:spPr>
          <a:xfrm>
            <a:off x="2123728" y="2366963"/>
            <a:ext cx="4824536" cy="3424237"/>
          </a:xfrm>
        </p:spPr>
      </p:pic>
    </p:spTree>
    <p:custDataLst>
      <p:tags r:id="rId1"/>
    </p:custDataLst>
    <p:extLst>
      <p:ext uri="{BB962C8B-B14F-4D97-AF65-F5344CB8AC3E}">
        <p14:creationId xmlns:p14="http://schemas.microsoft.com/office/powerpoint/2010/main" val="1071637251"/>
      </p:ext>
    </p:extLst>
  </p:cSld>
  <p:clrMapOvr>
    <a:masterClrMapping/>
  </p:clrMapOvr>
  <mc:AlternateContent xmlns:mc="http://schemas.openxmlformats.org/markup-compatibility/2006" xmlns:p14="http://schemas.microsoft.com/office/powerpoint/2010/main">
    <mc:Choice Requires="p14">
      <p:transition spd="slow" p14:dur="2000" advTm="23544"/>
    </mc:Choice>
    <mc:Fallback xmlns="">
      <p:transition spd="slow" advTm="2354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خطوات انشاء مقالة في مدونة</a:t>
            </a:r>
          </a:p>
        </p:txBody>
      </p:sp>
      <p:pic>
        <p:nvPicPr>
          <p:cNvPr id="4" name="عنصر نائب للمحتوى 3"/>
          <p:cNvPicPr>
            <a:picLocks noGrp="1" noChangeAspect="1"/>
          </p:cNvPicPr>
          <p:nvPr>
            <p:ph sz="quarter" idx="13"/>
          </p:nvPr>
        </p:nvPicPr>
        <p:blipFill>
          <a:blip r:embed="rId3" cstate="print">
            <a:extLst>
              <a:ext uri="{28A0092B-C50C-407E-A947-70E740481C1C}">
                <a14:useLocalDpi xmlns:a14="http://schemas.microsoft.com/office/drawing/2010/main" val="0"/>
              </a:ext>
            </a:extLst>
          </a:blip>
          <a:stretch>
            <a:fillRect/>
          </a:stretch>
        </p:blipFill>
        <p:spPr>
          <a:xfrm>
            <a:off x="2483768" y="2366963"/>
            <a:ext cx="4320480" cy="3424237"/>
          </a:xfrm>
        </p:spPr>
      </p:pic>
    </p:spTree>
    <p:custDataLst>
      <p:tags r:id="rId1"/>
    </p:custDataLst>
    <p:extLst>
      <p:ext uri="{BB962C8B-B14F-4D97-AF65-F5344CB8AC3E}">
        <p14:creationId xmlns:p14="http://schemas.microsoft.com/office/powerpoint/2010/main" val="1267426711"/>
      </p:ext>
    </p:extLst>
  </p:cSld>
  <p:clrMapOvr>
    <a:masterClrMapping/>
  </p:clrMapOvr>
  <mc:AlternateContent xmlns:mc="http://schemas.openxmlformats.org/markup-compatibility/2006" xmlns:p14="http://schemas.microsoft.com/office/powerpoint/2010/main">
    <mc:Choice Requires="p14">
      <p:transition spd="slow" p14:dur="2000" advTm="49423"/>
    </mc:Choice>
    <mc:Fallback xmlns="">
      <p:transition spd="slow" advTm="4942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خطوات انشاء مقالة في مدونة</a:t>
            </a:r>
          </a:p>
        </p:txBody>
      </p:sp>
      <p:pic>
        <p:nvPicPr>
          <p:cNvPr id="4" name="عنصر نائب للمحتوى 3"/>
          <p:cNvPicPr>
            <a:picLocks noGrp="1" noChangeAspect="1"/>
          </p:cNvPicPr>
          <p:nvPr>
            <p:ph sz="quarter" idx="13"/>
          </p:nvPr>
        </p:nvPicPr>
        <p:blipFill>
          <a:blip r:embed="rId3" cstate="print">
            <a:extLst>
              <a:ext uri="{28A0092B-C50C-407E-A947-70E740481C1C}">
                <a14:useLocalDpi xmlns:a14="http://schemas.microsoft.com/office/drawing/2010/main" val="0"/>
              </a:ext>
            </a:extLst>
          </a:blip>
          <a:stretch>
            <a:fillRect/>
          </a:stretch>
        </p:blipFill>
        <p:spPr>
          <a:xfrm>
            <a:off x="2267744" y="2366963"/>
            <a:ext cx="4608512" cy="3424237"/>
          </a:xfrm>
        </p:spPr>
      </p:pic>
    </p:spTree>
    <p:custDataLst>
      <p:tags r:id="rId1"/>
    </p:custDataLst>
    <p:extLst>
      <p:ext uri="{BB962C8B-B14F-4D97-AF65-F5344CB8AC3E}">
        <p14:creationId xmlns:p14="http://schemas.microsoft.com/office/powerpoint/2010/main" val="3421768702"/>
      </p:ext>
    </p:extLst>
  </p:cSld>
  <p:clrMapOvr>
    <a:masterClrMapping/>
  </p:clrMapOvr>
  <mc:AlternateContent xmlns:mc="http://schemas.openxmlformats.org/markup-compatibility/2006" xmlns:p14="http://schemas.microsoft.com/office/powerpoint/2010/main">
    <mc:Choice Requires="p14">
      <p:transition spd="slow" p14:dur="2000" advTm="101271"/>
    </mc:Choice>
    <mc:Fallback xmlns="">
      <p:transition spd="slow" advTm="10127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خطوات انشاء مقالة في مدونة</a:t>
            </a:r>
          </a:p>
        </p:txBody>
      </p:sp>
      <p:pic>
        <p:nvPicPr>
          <p:cNvPr id="4" name="عنصر نائب للمحتوى 3"/>
          <p:cNvPicPr>
            <a:picLocks noGrp="1" noChangeAspect="1"/>
          </p:cNvPicPr>
          <p:nvPr>
            <p:ph sz="quarter" idx="13"/>
          </p:nvPr>
        </p:nvPicPr>
        <p:blipFill>
          <a:blip r:embed="rId3" cstate="print">
            <a:extLst>
              <a:ext uri="{28A0092B-C50C-407E-A947-70E740481C1C}">
                <a14:useLocalDpi xmlns:a14="http://schemas.microsoft.com/office/drawing/2010/main" val="0"/>
              </a:ext>
            </a:extLst>
          </a:blip>
          <a:stretch>
            <a:fillRect/>
          </a:stretch>
        </p:blipFill>
        <p:spPr>
          <a:xfrm>
            <a:off x="2339752" y="2366963"/>
            <a:ext cx="4464496" cy="3424237"/>
          </a:xfrm>
        </p:spPr>
      </p:pic>
    </p:spTree>
    <p:custDataLst>
      <p:tags r:id="rId1"/>
    </p:custDataLst>
    <p:extLst>
      <p:ext uri="{BB962C8B-B14F-4D97-AF65-F5344CB8AC3E}">
        <p14:creationId xmlns:p14="http://schemas.microsoft.com/office/powerpoint/2010/main" val="146939406"/>
      </p:ext>
    </p:extLst>
  </p:cSld>
  <p:clrMapOvr>
    <a:masterClrMapping/>
  </p:clrMapOvr>
  <mc:AlternateContent xmlns:mc="http://schemas.openxmlformats.org/markup-compatibility/2006" xmlns:p14="http://schemas.microsoft.com/office/powerpoint/2010/main">
    <mc:Choice Requires="p14">
      <p:transition spd="slow" p14:dur="2000" advTm="23961"/>
    </mc:Choice>
    <mc:Fallback xmlns="">
      <p:transition spd="slow" advTm="2396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تمرين 3</a:t>
            </a:r>
            <a:endParaRPr lang="ar-IQ" dirty="0"/>
          </a:p>
        </p:txBody>
      </p:sp>
      <p:sp>
        <p:nvSpPr>
          <p:cNvPr id="3" name="عنصر نائب للمحتوى 2"/>
          <p:cNvSpPr>
            <a:spLocks noGrp="1"/>
          </p:cNvSpPr>
          <p:nvPr>
            <p:ph sz="quarter" idx="13"/>
          </p:nvPr>
        </p:nvSpPr>
        <p:spPr/>
        <p:txBody>
          <a:bodyPr/>
          <a:lstStyle/>
          <a:p>
            <a:pPr marL="0" indent="0" algn="ctr">
              <a:buNone/>
            </a:pPr>
            <a:r>
              <a:rPr lang="ar-IQ" dirty="0"/>
              <a:t/>
            </a:r>
            <a:br>
              <a:rPr lang="ar-IQ" dirty="0"/>
            </a:br>
            <a:r>
              <a:rPr lang="ar-IQ" sz="3200" dirty="0">
                <a:cs typeface="+mj-cs"/>
              </a:rPr>
              <a:t>اعمل من خلال حسابك على </a:t>
            </a:r>
            <a:r>
              <a:rPr lang="en-US" sz="3200" dirty="0" smtClean="0">
                <a:cs typeface="+mj-cs"/>
              </a:rPr>
              <a:t>Google</a:t>
            </a:r>
            <a:r>
              <a:rPr lang="ar-IQ" sz="3200" dirty="0" smtClean="0">
                <a:cs typeface="+mj-cs"/>
              </a:rPr>
              <a:t> </a:t>
            </a:r>
            <a:r>
              <a:rPr lang="ar-IQ" sz="3200" dirty="0">
                <a:cs typeface="+mj-cs"/>
              </a:rPr>
              <a:t>على انشاء مدونة وكتابة مقالة او اي شيء تحب كتابته وانشر ذلك. </a:t>
            </a:r>
          </a:p>
        </p:txBody>
      </p:sp>
    </p:spTree>
    <p:custDataLst>
      <p:tags r:id="rId1"/>
    </p:custDataLst>
    <p:extLst>
      <p:ext uri="{BB962C8B-B14F-4D97-AF65-F5344CB8AC3E}">
        <p14:creationId xmlns:p14="http://schemas.microsoft.com/office/powerpoint/2010/main" val="3197682123"/>
      </p:ext>
    </p:extLst>
  </p:cSld>
  <p:clrMapOvr>
    <a:masterClrMapping/>
  </p:clrMapOvr>
  <mc:AlternateContent xmlns:mc="http://schemas.openxmlformats.org/markup-compatibility/2006" xmlns:p14="http://schemas.microsoft.com/office/powerpoint/2010/main">
    <mc:Choice Requires="p14">
      <p:transition spd="slow" p14:dur="2000" advTm="64463"/>
    </mc:Choice>
    <mc:Fallback xmlns="">
      <p:transition spd="slow" advTm="6446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313259" y="1300786"/>
            <a:ext cx="6517482" cy="2272230"/>
          </a:xfrm>
        </p:spPr>
        <p:txBody>
          <a:bodyPr/>
          <a:lstStyle/>
          <a:p>
            <a:r>
              <a:rPr lang="ar-IQ" dirty="0" smtClean="0"/>
              <a:t>الى لقاء اخر ان شاء الله</a:t>
            </a:r>
            <a:endParaRPr lang="ar-IQ" dirty="0"/>
          </a:p>
        </p:txBody>
      </p:sp>
      <p:sp>
        <p:nvSpPr>
          <p:cNvPr id="3" name="عنوان فرعي 2"/>
          <p:cNvSpPr>
            <a:spLocks noGrp="1"/>
          </p:cNvSpPr>
          <p:nvPr>
            <p:ph type="subTitle" idx="1"/>
          </p:nvPr>
        </p:nvSpPr>
        <p:spPr/>
        <p:txBody>
          <a:bodyPr/>
          <a:lstStyle/>
          <a:p>
            <a:r>
              <a:rPr lang="ar-IQ" dirty="0" smtClean="0"/>
              <a:t>شكرا</a:t>
            </a:r>
            <a:endParaRPr lang="ar-IQ" dirty="0"/>
          </a:p>
        </p:txBody>
      </p:sp>
    </p:spTree>
    <p:custDataLst>
      <p:tags r:id="rId1"/>
    </p:custDataLst>
    <p:extLst>
      <p:ext uri="{BB962C8B-B14F-4D97-AF65-F5344CB8AC3E}">
        <p14:creationId xmlns:p14="http://schemas.microsoft.com/office/powerpoint/2010/main" val="321933137"/>
      </p:ext>
    </p:extLst>
  </p:cSld>
  <p:clrMapOvr>
    <a:masterClrMapping/>
  </p:clrMapOvr>
  <mc:AlternateContent xmlns:mc="http://schemas.openxmlformats.org/markup-compatibility/2006" xmlns:p14="http://schemas.microsoft.com/office/powerpoint/2010/main">
    <mc:Choice Requires="p14">
      <p:transition spd="slow" p14:dur="2000" advTm="7410"/>
    </mc:Choice>
    <mc:Fallback xmlns="">
      <p:transition spd="slow" advTm="741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a:t> </a:t>
            </a:r>
            <a:r>
              <a:rPr lang="en-US" dirty="0" smtClean="0"/>
              <a:t/>
            </a:r>
            <a:br>
              <a:rPr lang="en-US" dirty="0" smtClean="0"/>
            </a:br>
            <a:r>
              <a:rPr lang="en-US" b="1" dirty="0" smtClean="0"/>
              <a:t> </a:t>
            </a:r>
            <a:r>
              <a:rPr lang="ar-IQ" b="1" dirty="0" smtClean="0"/>
              <a:t>مفهوم المدونات</a:t>
            </a:r>
            <a:r>
              <a:rPr lang="en-US" b="1" dirty="0" smtClean="0"/>
              <a:t> </a:t>
            </a:r>
            <a:r>
              <a:rPr lang="en-US" dirty="0" smtClean="0"/>
              <a:t/>
            </a:r>
            <a:br>
              <a:rPr lang="en-US" dirty="0" smtClean="0"/>
            </a:br>
            <a:endParaRPr lang="ar-IQ" dirty="0"/>
          </a:p>
        </p:txBody>
      </p:sp>
      <p:sp>
        <p:nvSpPr>
          <p:cNvPr id="3" name="عنصر نائب للمحتوى 2"/>
          <p:cNvSpPr>
            <a:spLocks noGrp="1"/>
          </p:cNvSpPr>
          <p:nvPr>
            <p:ph sz="quarter" idx="13"/>
          </p:nvPr>
        </p:nvSpPr>
        <p:spPr/>
        <p:txBody>
          <a:bodyPr>
            <a:normAutofit/>
          </a:bodyPr>
          <a:lstStyle/>
          <a:p>
            <a:pPr marL="0" indent="0" algn="just">
              <a:buNone/>
            </a:pPr>
            <a:r>
              <a:rPr lang="ar-SA" dirty="0"/>
              <a:t>عبارة عن مواقع عنكبوتيه</a:t>
            </a:r>
            <a:r>
              <a:rPr lang="ar-IQ" dirty="0"/>
              <a:t> (</a:t>
            </a:r>
            <a:r>
              <a:rPr lang="en-US" dirty="0"/>
              <a:t> ((Websites </a:t>
            </a:r>
            <a:r>
              <a:rPr lang="ar-SA" dirty="0"/>
              <a:t>تظهر عليها تدو</a:t>
            </a:r>
            <a:r>
              <a:rPr lang="ar-IQ" dirty="0"/>
              <a:t>ي</a:t>
            </a:r>
            <a:r>
              <a:rPr lang="ar-SA" dirty="0"/>
              <a:t>نات</a:t>
            </a:r>
            <a:r>
              <a:rPr lang="en-US" dirty="0"/>
              <a:t>posts) </a:t>
            </a:r>
            <a:r>
              <a:rPr lang="ar-SA" dirty="0"/>
              <a:t>مداخل) مؤرخة ومرتبة ترتيبا زمنيا – من الأحدث </a:t>
            </a:r>
            <a:r>
              <a:rPr lang="ar-IQ" dirty="0" smtClean="0"/>
              <a:t>الى</a:t>
            </a:r>
            <a:r>
              <a:rPr lang="ar-SA" dirty="0" smtClean="0"/>
              <a:t> </a:t>
            </a:r>
            <a:r>
              <a:rPr lang="ar-SA" dirty="0"/>
              <a:t>الأقدم- تصاحبها آلية لأرشفة المداخل القديمة ويكون لكل مدخل منها عنوان إلكتروني </a:t>
            </a:r>
            <a:r>
              <a:rPr lang="en-US" dirty="0" smtClean="0"/>
              <a:t> URL </a:t>
            </a:r>
            <a:r>
              <a:rPr lang="ar-SA" dirty="0"/>
              <a:t>دائم لا يتغير منذ لحظة نشره على الشبكة بحيث يُمكن المستفيد من الرجوع إلي </a:t>
            </a:r>
            <a:r>
              <a:rPr lang="ar-SA" dirty="0" smtClean="0"/>
              <a:t>تدوين</a:t>
            </a:r>
            <a:r>
              <a:rPr lang="ar-IQ" dirty="0"/>
              <a:t>ه</a:t>
            </a:r>
            <a:r>
              <a:rPr lang="ar-SA" dirty="0" smtClean="0"/>
              <a:t> </a:t>
            </a:r>
            <a:r>
              <a:rPr lang="ar-SA" dirty="0"/>
              <a:t>معينة في وقت لاحق عندما لا تكون متاحة على الصفحة الأولى للمدونة مما يساعد على الوصول المباشر من قِبل المستفيدين إليها، وتشتمل على النصوص، والصور، ولقطات الفيديو القصيرة، ومواد </a:t>
            </a:r>
            <a:r>
              <a:rPr lang="ar-SA" dirty="0" smtClean="0"/>
              <a:t>سمعية</a:t>
            </a:r>
            <a:r>
              <a:rPr lang="ar-IQ" dirty="0" smtClean="0"/>
              <a:t>،</a:t>
            </a:r>
            <a:r>
              <a:rPr lang="ar-SA" dirty="0" smtClean="0"/>
              <a:t> وروابط </a:t>
            </a:r>
            <a:r>
              <a:rPr lang="ar-SA" dirty="0"/>
              <a:t>الفائقة إلى مصادر إلكترونية أخرى ذات صلة على </a:t>
            </a:r>
            <a:r>
              <a:rPr lang="ar-SA" dirty="0" smtClean="0"/>
              <a:t>الشبكة، وتسمح </a:t>
            </a:r>
            <a:r>
              <a:rPr lang="ar-SA" dirty="0"/>
              <a:t>المدونات بالتفاعل بين محرريها وقارئيها حيث يمكن لأي من متصفحي الانترنت قراءاتها والتعقيب أو التعليق </a:t>
            </a:r>
            <a:r>
              <a:rPr lang="ar-SA" dirty="0" smtClean="0"/>
              <a:t>عليها</a:t>
            </a:r>
            <a:r>
              <a:rPr lang="ar-IQ" dirty="0" smtClean="0"/>
              <a:t>.</a:t>
            </a:r>
            <a:r>
              <a:rPr lang="ar-SA" dirty="0" smtClean="0"/>
              <a:t> </a:t>
            </a:r>
            <a:r>
              <a:rPr lang="ar-SA" dirty="0"/>
              <a:t> </a:t>
            </a:r>
            <a:endParaRPr lang="ar-IQ" dirty="0"/>
          </a:p>
        </p:txBody>
      </p:sp>
    </p:spTree>
    <p:custDataLst>
      <p:tags r:id="rId1"/>
    </p:custDataLst>
    <p:extLst>
      <p:ext uri="{BB962C8B-B14F-4D97-AF65-F5344CB8AC3E}">
        <p14:creationId xmlns:p14="http://schemas.microsoft.com/office/powerpoint/2010/main" val="590723235"/>
      </p:ext>
    </p:extLst>
  </p:cSld>
  <p:clrMapOvr>
    <a:masterClrMapping/>
  </p:clrMapOvr>
  <mc:AlternateContent xmlns:mc="http://schemas.openxmlformats.org/markup-compatibility/2006" xmlns:p14="http://schemas.microsoft.com/office/powerpoint/2010/main">
    <mc:Choice Requires="p14">
      <p:transition spd="slow" p14:dur="2000" advTm="86419"/>
    </mc:Choice>
    <mc:Fallback xmlns="">
      <p:transition spd="slow" advTm="8641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t>انواع المدونات  </a:t>
            </a:r>
            <a:endParaRPr lang="ar-IQ" dirty="0"/>
          </a:p>
        </p:txBody>
      </p:sp>
      <p:sp>
        <p:nvSpPr>
          <p:cNvPr id="3" name="عنصر نائب للمحتوى 2"/>
          <p:cNvSpPr>
            <a:spLocks noGrp="1"/>
          </p:cNvSpPr>
          <p:nvPr>
            <p:ph sz="quarter" idx="13"/>
          </p:nvPr>
        </p:nvSpPr>
        <p:spPr/>
        <p:txBody>
          <a:bodyPr/>
          <a:lstStyle/>
          <a:p>
            <a:pPr marL="0" indent="0">
              <a:buNone/>
            </a:pPr>
            <a:r>
              <a:rPr lang="ar-SA" b="1" dirty="0" smtClean="0"/>
              <a:t>الأنواع </a:t>
            </a:r>
            <a:r>
              <a:rPr lang="ar-SA" b="1" dirty="0"/>
              <a:t>المختلفة للمدونات الإلكترونية</a:t>
            </a:r>
            <a:r>
              <a:rPr lang="en-US" b="1" dirty="0"/>
              <a:t> </a:t>
            </a:r>
            <a:r>
              <a:rPr lang="en-US" b="1" dirty="0" smtClean="0"/>
              <a:t>:</a:t>
            </a:r>
            <a:endParaRPr lang="ar-SA" b="1" dirty="0" smtClean="0"/>
          </a:p>
          <a:p>
            <a:pPr marL="0" indent="0">
              <a:buNone/>
            </a:pPr>
            <a:r>
              <a:rPr lang="ar-SA" dirty="0"/>
              <a:t>يوجد عدة أنواع مختلفة من المدونات الإلكترونية. يمكنك زيارة </a:t>
            </a:r>
            <a:r>
              <a:rPr lang="ar-SA" dirty="0" smtClean="0"/>
              <a:t>ال</a:t>
            </a:r>
            <a:r>
              <a:rPr lang="ar-IQ" dirty="0" smtClean="0"/>
              <a:t>م</a:t>
            </a:r>
            <a:r>
              <a:rPr lang="ar-SA" dirty="0" smtClean="0"/>
              <a:t>واقع </a:t>
            </a:r>
            <a:r>
              <a:rPr lang="ar-SA" dirty="0"/>
              <a:t>الإلكترونية التالية لتجد المئات من المدونات الإلكترونية</a:t>
            </a:r>
            <a:r>
              <a:rPr lang="en-US" dirty="0"/>
              <a:t>:</a:t>
            </a:r>
            <a:br>
              <a:rPr lang="en-US" dirty="0"/>
            </a:br>
            <a:r>
              <a:rPr lang="en-US" dirty="0"/>
              <a:t/>
            </a:r>
            <a:br>
              <a:rPr lang="en-US" dirty="0"/>
            </a:br>
            <a:r>
              <a:rPr lang="en-US" u="sng" dirty="0">
                <a:hlinkClick r:id="rId3"/>
              </a:rPr>
              <a:t>http://www.blogger.com</a:t>
            </a:r>
            <a:r>
              <a:rPr lang="en-US" dirty="0"/>
              <a:t> </a:t>
            </a:r>
            <a:br>
              <a:rPr lang="en-US" dirty="0"/>
            </a:br>
            <a:r>
              <a:rPr lang="en-US" u="sng" dirty="0">
                <a:hlinkClick r:id="rId4"/>
              </a:rPr>
              <a:t>http://www.livejournal.com</a:t>
            </a:r>
            <a:r>
              <a:rPr lang="en-US" dirty="0"/>
              <a:t/>
            </a:r>
            <a:br>
              <a:rPr lang="en-US" dirty="0"/>
            </a:br>
            <a:endParaRPr lang="ar-IQ" dirty="0"/>
          </a:p>
        </p:txBody>
      </p:sp>
    </p:spTree>
    <p:custDataLst>
      <p:tags r:id="rId1"/>
    </p:custDataLst>
    <p:extLst>
      <p:ext uri="{BB962C8B-B14F-4D97-AF65-F5344CB8AC3E}">
        <p14:creationId xmlns:p14="http://schemas.microsoft.com/office/powerpoint/2010/main" val="2649608013"/>
      </p:ext>
    </p:extLst>
  </p:cSld>
  <p:clrMapOvr>
    <a:masterClrMapping/>
  </p:clrMapOvr>
  <mc:AlternateContent xmlns:mc="http://schemas.openxmlformats.org/markup-compatibility/2006" xmlns:p14="http://schemas.microsoft.com/office/powerpoint/2010/main">
    <mc:Choice Requires="p14">
      <p:transition spd="slow" p14:dur="2000" advTm="63596"/>
    </mc:Choice>
    <mc:Fallback xmlns="">
      <p:transition spd="slow" advTm="6359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t> انواع المدونات</a:t>
            </a:r>
            <a:endParaRPr lang="ar-IQ" dirty="0"/>
          </a:p>
        </p:txBody>
      </p:sp>
      <p:sp>
        <p:nvSpPr>
          <p:cNvPr id="3" name="عنصر نائب للمحتوى 2"/>
          <p:cNvSpPr>
            <a:spLocks noGrp="1"/>
          </p:cNvSpPr>
          <p:nvPr>
            <p:ph sz="quarter" idx="13"/>
          </p:nvPr>
        </p:nvSpPr>
        <p:spPr/>
        <p:txBody>
          <a:bodyPr>
            <a:normAutofit/>
          </a:bodyPr>
          <a:lstStyle/>
          <a:p>
            <a:pPr marL="0" indent="0">
              <a:buNone/>
            </a:pPr>
            <a:r>
              <a:rPr lang="ar-IQ" b="1" dirty="0"/>
              <a:t>1- </a:t>
            </a:r>
            <a:r>
              <a:rPr lang="ar-SA" b="1" dirty="0"/>
              <a:t>المدونات الإلكترونية التي تحتوي على الروابط التشعبية</a:t>
            </a:r>
            <a:r>
              <a:rPr lang="en-US" b="1" dirty="0"/>
              <a:t> (Link blogs) </a:t>
            </a:r>
            <a:br>
              <a:rPr lang="en-US" b="1" dirty="0"/>
            </a:br>
            <a:r>
              <a:rPr lang="en-US" b="1" dirty="0"/>
              <a:t/>
            </a:r>
            <a:br>
              <a:rPr lang="en-US" b="1" dirty="0"/>
            </a:br>
            <a:r>
              <a:rPr lang="ar-SA" dirty="0"/>
              <a:t>تعتبر المدونات الإلكترونية التي تحتوي على الوصلات التشعبية</a:t>
            </a:r>
            <a:r>
              <a:rPr lang="en-US" dirty="0"/>
              <a:t> (web link logs) </a:t>
            </a:r>
            <a:r>
              <a:rPr lang="ar-SA" dirty="0"/>
              <a:t>أول أنواع المدونات الإلكترونية التي تم نشرها على شبكة الإنترنت، ومن هنا جاء اسم المدونة الإلكترونية</a:t>
            </a:r>
            <a:r>
              <a:rPr lang="en-US" dirty="0"/>
              <a:t> (weblog). </a:t>
            </a:r>
            <a:r>
              <a:rPr lang="ar-SA" dirty="0"/>
              <a:t>ويحتوي هذا النوع من المدونات على العديد من الروابط لمواقع الإنترنت التي يرى صاحب المدونة أنها تستحق الزيارة إضافة إلى وصف مختصر للموقع المشار إليه بالرابط</a:t>
            </a:r>
            <a:r>
              <a:rPr lang="en-US" dirty="0"/>
              <a:t>.</a:t>
            </a:r>
            <a:endParaRPr lang="ar-IQ" dirty="0"/>
          </a:p>
        </p:txBody>
      </p:sp>
    </p:spTree>
    <p:custDataLst>
      <p:tags r:id="rId1"/>
    </p:custDataLst>
    <p:extLst>
      <p:ext uri="{BB962C8B-B14F-4D97-AF65-F5344CB8AC3E}">
        <p14:creationId xmlns:p14="http://schemas.microsoft.com/office/powerpoint/2010/main" val="3089984414"/>
      </p:ext>
    </p:extLst>
  </p:cSld>
  <p:clrMapOvr>
    <a:masterClrMapping/>
  </p:clrMapOvr>
  <mc:AlternateContent xmlns:mc="http://schemas.openxmlformats.org/markup-compatibility/2006" xmlns:p14="http://schemas.microsoft.com/office/powerpoint/2010/main">
    <mc:Choice Requires="p14">
      <p:transition spd="slow" p14:dur="2000" advTm="83064"/>
    </mc:Choice>
    <mc:Fallback xmlns="">
      <p:transition spd="slow" advTm="8306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t>انواع المدونات</a:t>
            </a:r>
            <a:endParaRPr lang="ar-IQ" dirty="0"/>
          </a:p>
        </p:txBody>
      </p:sp>
      <p:sp>
        <p:nvSpPr>
          <p:cNvPr id="3" name="عنصر نائب للمحتوى 2"/>
          <p:cNvSpPr>
            <a:spLocks noGrp="1"/>
          </p:cNvSpPr>
          <p:nvPr>
            <p:ph sz="quarter" idx="13"/>
          </p:nvPr>
        </p:nvSpPr>
        <p:spPr/>
        <p:txBody>
          <a:bodyPr>
            <a:normAutofit fontScale="92500" lnSpcReduction="20000"/>
          </a:bodyPr>
          <a:lstStyle/>
          <a:p>
            <a:pPr marL="0" indent="0">
              <a:buNone/>
            </a:pPr>
            <a:r>
              <a:rPr lang="ar-SA" b="1" dirty="0"/>
              <a:t>2-  المدونات الإلكترونية التي تحتوي على المذكرات اليومية</a:t>
            </a:r>
            <a:r>
              <a:rPr lang="en-US" b="1" dirty="0"/>
              <a:t> (Online diary blogs</a:t>
            </a:r>
            <a:r>
              <a:rPr lang="en-US" b="1" dirty="0" smtClean="0"/>
              <a:t>) </a:t>
            </a:r>
            <a:r>
              <a:rPr lang="en-US" b="1" dirty="0"/>
              <a:t/>
            </a:r>
            <a:br>
              <a:rPr lang="en-US" b="1" dirty="0"/>
            </a:br>
            <a:r>
              <a:rPr lang="en-US" b="1" dirty="0"/>
              <a:t/>
            </a:r>
            <a:br>
              <a:rPr lang="en-US" b="1" dirty="0"/>
            </a:br>
            <a:r>
              <a:rPr lang="ar-SA" sz="2200" dirty="0">
                <a:cs typeface="+mj-cs"/>
              </a:rPr>
              <a:t>تتناول هذه المدونات الحياة اليومية لمالكها: ماذا فعل وماذا دار في خلده في ذلك اليوم. ولا تحتوي هذه المدونات بالضرورة على روابط لمواقع إلكترونية أخرى</a:t>
            </a:r>
            <a:r>
              <a:rPr lang="en-US" sz="2200" dirty="0">
                <a:cs typeface="+mj-cs"/>
              </a:rPr>
              <a:t>.</a:t>
            </a:r>
            <a:r>
              <a:rPr lang="en-US" dirty="0"/>
              <a:t/>
            </a:r>
            <a:br>
              <a:rPr lang="en-US" dirty="0"/>
            </a:br>
            <a:r>
              <a:rPr lang="en-US" dirty="0"/>
              <a:t/>
            </a:r>
            <a:br>
              <a:rPr lang="en-US" dirty="0"/>
            </a:br>
            <a:r>
              <a:rPr lang="ar-SA" b="1" dirty="0"/>
              <a:t>3- المدونات الإلكترونية التي تحتوي على </a:t>
            </a:r>
            <a:r>
              <a:rPr lang="ar-SA" b="1" dirty="0" smtClean="0"/>
              <a:t>المقالات</a:t>
            </a:r>
            <a:r>
              <a:rPr lang="ar-IQ" b="1" dirty="0" smtClean="0"/>
              <a:t> </a:t>
            </a:r>
            <a:r>
              <a:rPr lang="en-US" b="1" dirty="0" smtClean="0"/>
              <a:t>   </a:t>
            </a:r>
            <a:r>
              <a:rPr lang="en-US" b="1" dirty="0"/>
              <a:t>(Article blogs</a:t>
            </a:r>
            <a:r>
              <a:rPr lang="en-US" b="1" dirty="0" smtClean="0"/>
              <a:t>)</a:t>
            </a:r>
            <a:r>
              <a:rPr lang="ar-IQ" b="1" dirty="0" smtClean="0"/>
              <a:t> </a:t>
            </a:r>
            <a:r>
              <a:rPr lang="en-US" b="1" dirty="0"/>
              <a:t/>
            </a:r>
            <a:br>
              <a:rPr lang="en-US" b="1" dirty="0"/>
            </a:br>
            <a:r>
              <a:rPr lang="en-US" sz="2200" b="1" dirty="0"/>
              <a:t/>
            </a:r>
            <a:br>
              <a:rPr lang="en-US" sz="2200" b="1" dirty="0"/>
            </a:br>
            <a:r>
              <a:rPr lang="ar-SA" sz="2200" dirty="0"/>
              <a:t>يمكن أن يحتوي هذا النوع من المدونات على عرض وتعليقات على الأخبار والأحداث، أخبار وتقارير. وهي عادة ما تكشف قدر أقل من الحياة اليومية لكاتبها من المدونات الإلكترونية التي تحتوي على المذكرات</a:t>
            </a:r>
            <a:r>
              <a:rPr lang="en-US" sz="2200" dirty="0"/>
              <a:t>.</a:t>
            </a:r>
            <a:r>
              <a:rPr lang="en-US" dirty="0"/>
              <a:t/>
            </a:r>
            <a:br>
              <a:rPr lang="en-US" dirty="0"/>
            </a:br>
            <a:endParaRPr lang="ar-IQ" dirty="0"/>
          </a:p>
        </p:txBody>
      </p:sp>
    </p:spTree>
    <p:custDataLst>
      <p:tags r:id="rId1"/>
    </p:custDataLst>
    <p:extLst>
      <p:ext uri="{BB962C8B-B14F-4D97-AF65-F5344CB8AC3E}">
        <p14:creationId xmlns:p14="http://schemas.microsoft.com/office/powerpoint/2010/main" val="887399425"/>
      </p:ext>
    </p:extLst>
  </p:cSld>
  <p:clrMapOvr>
    <a:masterClrMapping/>
  </p:clrMapOvr>
  <mc:AlternateContent xmlns:mc="http://schemas.openxmlformats.org/markup-compatibility/2006" xmlns:p14="http://schemas.microsoft.com/office/powerpoint/2010/main">
    <mc:Choice Requires="p14">
      <p:transition spd="slow" p14:dur="2000" advTm="74388"/>
    </mc:Choice>
    <mc:Fallback xmlns="">
      <p:transition spd="slow" advTm="7438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t>انواع المدونات</a:t>
            </a:r>
            <a:endParaRPr lang="ar-IQ" dirty="0"/>
          </a:p>
        </p:txBody>
      </p:sp>
      <p:sp>
        <p:nvSpPr>
          <p:cNvPr id="3" name="عنصر نائب للمحتوى 2"/>
          <p:cNvSpPr>
            <a:spLocks noGrp="1"/>
          </p:cNvSpPr>
          <p:nvPr>
            <p:ph sz="quarter" idx="13"/>
          </p:nvPr>
        </p:nvSpPr>
        <p:spPr/>
        <p:txBody>
          <a:bodyPr>
            <a:normAutofit fontScale="92500" lnSpcReduction="10000"/>
          </a:bodyPr>
          <a:lstStyle/>
          <a:p>
            <a:pPr marL="0" indent="0">
              <a:buNone/>
            </a:pPr>
            <a:r>
              <a:rPr lang="ar-SA" b="1" dirty="0"/>
              <a:t>4-  المدونات الإلكترونية التي تحتوي على الصور</a:t>
            </a:r>
            <a:r>
              <a:rPr lang="en-US" b="1" dirty="0"/>
              <a:t> (Photo blogs)</a:t>
            </a:r>
            <a:br>
              <a:rPr lang="en-US" b="1" dirty="0"/>
            </a:br>
            <a:r>
              <a:rPr lang="en-US" dirty="0"/>
              <a:t/>
            </a:r>
            <a:br>
              <a:rPr lang="en-US" dirty="0"/>
            </a:br>
            <a:r>
              <a:rPr lang="ar-SA" dirty="0"/>
              <a:t>يحتوي هذا النوع من المدونات على الصور، مثل "صورة اليوم" وغيرها</a:t>
            </a:r>
            <a:r>
              <a:rPr lang="en-US" dirty="0"/>
              <a:t>.</a:t>
            </a:r>
            <a:br>
              <a:rPr lang="en-US" dirty="0"/>
            </a:br>
            <a:r>
              <a:rPr lang="en-US" dirty="0"/>
              <a:t/>
            </a:r>
            <a:br>
              <a:rPr lang="en-US" dirty="0"/>
            </a:br>
            <a:r>
              <a:rPr lang="ar-SA" b="1" dirty="0"/>
              <a:t>5- المدونات الإلكترونية التي تحتوي على مقاطع بث إذاعي</a:t>
            </a:r>
            <a:r>
              <a:rPr lang="en-US" b="1" dirty="0"/>
              <a:t> (Podcast blogs)</a:t>
            </a:r>
            <a:br>
              <a:rPr lang="en-US" b="1" dirty="0"/>
            </a:br>
            <a:r>
              <a:rPr lang="en-US" b="1" dirty="0"/>
              <a:t/>
            </a:r>
            <a:br>
              <a:rPr lang="en-US" b="1" dirty="0"/>
            </a:br>
            <a:r>
              <a:rPr lang="ar-SA" dirty="0"/>
              <a:t>يمكن اعتبار مقاطع البث الإذاعي</a:t>
            </a:r>
            <a:r>
              <a:rPr lang="en-US" dirty="0"/>
              <a:t> (Podcasts) </a:t>
            </a:r>
            <a:r>
              <a:rPr lang="ar-SA" dirty="0"/>
              <a:t>على أنها برامج إذاعية قصيرة مسجلة بواسطة صاحب المدونة، وبإمكان المستمع تحميلها عندما يريد الاستماع إليها. علما بأن المصطلح</a:t>
            </a:r>
            <a:r>
              <a:rPr lang="en-US" dirty="0"/>
              <a:t> (Podcast) </a:t>
            </a:r>
            <a:r>
              <a:rPr lang="ar-SA" dirty="0"/>
              <a:t>مأخوذ من أجهزة</a:t>
            </a:r>
            <a:r>
              <a:rPr lang="en-US" dirty="0"/>
              <a:t> iPod</a:t>
            </a:r>
            <a:r>
              <a:rPr lang="ar-SA" dirty="0"/>
              <a:t>، وهي عبارة عن مشغلات الملفات الصوتية بصيغة</a:t>
            </a:r>
            <a:r>
              <a:rPr lang="en-US" dirty="0"/>
              <a:t> mp3 </a:t>
            </a:r>
            <a:r>
              <a:rPr lang="ar-SA" dirty="0"/>
              <a:t>التي بإمكانها تشغيل ملفات</a:t>
            </a:r>
            <a:r>
              <a:rPr lang="en-US" dirty="0"/>
              <a:t> podcast.</a:t>
            </a:r>
            <a:endParaRPr lang="ar-IQ" dirty="0"/>
          </a:p>
        </p:txBody>
      </p:sp>
    </p:spTree>
    <p:custDataLst>
      <p:tags r:id="rId1"/>
    </p:custDataLst>
    <p:extLst>
      <p:ext uri="{BB962C8B-B14F-4D97-AF65-F5344CB8AC3E}">
        <p14:creationId xmlns:p14="http://schemas.microsoft.com/office/powerpoint/2010/main" val="19323668"/>
      </p:ext>
    </p:extLst>
  </p:cSld>
  <p:clrMapOvr>
    <a:masterClrMapping/>
  </p:clrMapOvr>
  <mc:AlternateContent xmlns:mc="http://schemas.openxmlformats.org/markup-compatibility/2006" xmlns:p14="http://schemas.microsoft.com/office/powerpoint/2010/main">
    <mc:Choice Requires="p14">
      <p:transition spd="slow" p14:dur="2000" advTm="63222"/>
    </mc:Choice>
    <mc:Fallback xmlns="">
      <p:transition spd="slow" advTm="6322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t>انواع المدونات</a:t>
            </a:r>
            <a:endParaRPr lang="ar-IQ" dirty="0"/>
          </a:p>
        </p:txBody>
      </p:sp>
      <p:sp>
        <p:nvSpPr>
          <p:cNvPr id="3" name="عنصر نائب للمحتوى 2"/>
          <p:cNvSpPr>
            <a:spLocks noGrp="1"/>
          </p:cNvSpPr>
          <p:nvPr>
            <p:ph sz="quarter" idx="13"/>
          </p:nvPr>
        </p:nvSpPr>
        <p:spPr/>
        <p:txBody>
          <a:bodyPr>
            <a:normAutofit fontScale="85000" lnSpcReduction="20000"/>
          </a:bodyPr>
          <a:lstStyle/>
          <a:p>
            <a:pPr marL="0" indent="0">
              <a:buNone/>
            </a:pPr>
            <a:r>
              <a:rPr lang="ar-IQ" b="1" dirty="0"/>
              <a:t>6-  </a:t>
            </a:r>
            <a:r>
              <a:rPr lang="ar-SA" b="1" dirty="0"/>
              <a:t>المدونات الإلكترونية التي تحتوي على مقاطع بث مرئي</a:t>
            </a:r>
            <a:r>
              <a:rPr lang="en-US" b="1" dirty="0"/>
              <a:t> (</a:t>
            </a:r>
            <a:r>
              <a:rPr lang="en-US" b="1" dirty="0" err="1"/>
              <a:t>Videocast</a:t>
            </a:r>
            <a:r>
              <a:rPr lang="en-US" b="1" dirty="0"/>
              <a:t> blogs)</a:t>
            </a:r>
            <a:br>
              <a:rPr lang="en-US" b="1" dirty="0"/>
            </a:br>
            <a:r>
              <a:rPr lang="en-US" b="1" dirty="0"/>
              <a:t/>
            </a:r>
            <a:br>
              <a:rPr lang="en-US" b="1" dirty="0"/>
            </a:br>
            <a:r>
              <a:rPr lang="ar-SA" dirty="0"/>
              <a:t>مقاطع البث المرئي</a:t>
            </a:r>
            <a:r>
              <a:rPr lang="en-US" dirty="0"/>
              <a:t> (Video casts) </a:t>
            </a:r>
            <a:r>
              <a:rPr lang="ar-SA" dirty="0"/>
              <a:t>هي أحدث اتجاه في أوساط المدونات الإلكترونية. وهي مماثلة لـ مقاطع البث الإذاعي</a:t>
            </a:r>
            <a:r>
              <a:rPr lang="en-US" dirty="0"/>
              <a:t> (Podcasts) </a:t>
            </a:r>
            <a:r>
              <a:rPr lang="ar-SA" dirty="0"/>
              <a:t>غير أنها تعد بواسط الفيديو</a:t>
            </a:r>
            <a:r>
              <a:rPr lang="en-US" dirty="0"/>
              <a:t>.</a:t>
            </a:r>
            <a:br>
              <a:rPr lang="en-US" dirty="0"/>
            </a:br>
            <a:r>
              <a:rPr lang="en-US" dirty="0"/>
              <a:t/>
            </a:r>
            <a:br>
              <a:rPr lang="en-US" dirty="0"/>
            </a:br>
            <a:r>
              <a:rPr lang="ar-SA" b="1" dirty="0"/>
              <a:t>7- المدونات الإلكترونية المنوعة</a:t>
            </a:r>
            <a:r>
              <a:rPr lang="en-US" b="1" dirty="0"/>
              <a:t/>
            </a:r>
            <a:br>
              <a:rPr lang="en-US" b="1" dirty="0"/>
            </a:br>
            <a:r>
              <a:rPr lang="en-US" b="1" dirty="0"/>
              <a:t/>
            </a:r>
            <a:br>
              <a:rPr lang="en-US" b="1" dirty="0"/>
            </a:br>
            <a:r>
              <a:rPr lang="ar-SA" dirty="0"/>
              <a:t>تعتبر معظم المدونات الإلكترونية مزيجا من أنواع المدونات المذكورة أعلاه</a:t>
            </a:r>
            <a:r>
              <a:rPr lang="en-US" dirty="0"/>
              <a:t>.</a:t>
            </a:r>
            <a:br>
              <a:rPr lang="en-US" dirty="0"/>
            </a:br>
            <a:r>
              <a:rPr lang="en-US" dirty="0"/>
              <a:t/>
            </a:r>
            <a:br>
              <a:rPr lang="en-US" dirty="0"/>
            </a:br>
            <a:r>
              <a:rPr lang="ar-SA" b="1" dirty="0"/>
              <a:t>8-  المدونات الإلكترونية الجماعية</a:t>
            </a:r>
            <a:r>
              <a:rPr lang="en-US" b="1" dirty="0"/>
              <a:t/>
            </a:r>
            <a:br>
              <a:rPr lang="en-US" b="1" dirty="0"/>
            </a:br>
            <a:r>
              <a:rPr lang="en-US" b="1" dirty="0"/>
              <a:t/>
            </a:r>
            <a:br>
              <a:rPr lang="en-US" b="1" dirty="0"/>
            </a:br>
            <a:r>
              <a:rPr lang="ar-SA" dirty="0"/>
              <a:t>يتم كتابة هذا النوع من المدونات بواسطة مجموعة من الأشخاص</a:t>
            </a:r>
            <a:r>
              <a:rPr lang="en-US" dirty="0"/>
              <a:t>.</a:t>
            </a:r>
            <a:endParaRPr lang="ar-IQ" dirty="0"/>
          </a:p>
        </p:txBody>
      </p:sp>
    </p:spTree>
    <p:custDataLst>
      <p:tags r:id="rId1"/>
    </p:custDataLst>
    <p:extLst>
      <p:ext uri="{BB962C8B-B14F-4D97-AF65-F5344CB8AC3E}">
        <p14:creationId xmlns:p14="http://schemas.microsoft.com/office/powerpoint/2010/main" val="879513325"/>
      </p:ext>
    </p:extLst>
  </p:cSld>
  <p:clrMapOvr>
    <a:masterClrMapping/>
  </p:clrMapOvr>
  <mc:AlternateContent xmlns:mc="http://schemas.openxmlformats.org/markup-compatibility/2006" xmlns:p14="http://schemas.microsoft.com/office/powerpoint/2010/main">
    <mc:Choice Requires="p14">
      <p:transition spd="slow" p14:dur="2000" advTm="58131"/>
    </mc:Choice>
    <mc:Fallback xmlns="">
      <p:transition spd="slow" advTm="5813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611560" y="2492896"/>
            <a:ext cx="8075240" cy="3514395"/>
          </a:xfrm>
          <a:prstGeom prst="rect">
            <a:avLst/>
          </a:prstGeom>
        </p:spPr>
        <p:txBody>
          <a:bodyPr/>
          <a:lstStyle/>
          <a:p>
            <a:pPr marL="0" indent="0">
              <a:buNone/>
            </a:pPr>
            <a:r>
              <a:rPr lang="en-US" dirty="0"/>
              <a:t/>
            </a:r>
            <a:br>
              <a:rPr lang="en-US" dirty="0"/>
            </a:br>
            <a:r>
              <a:rPr lang="ar-SA" dirty="0"/>
              <a:t>معظم المدونات الإلكترونية على الإنترنت هي مدونات خاصة كتبها أشخاص بصفتهم الشخصية للمتعة </a:t>
            </a:r>
            <a:r>
              <a:rPr lang="ar-IQ" dirty="0" smtClean="0"/>
              <a:t>او لأغراض اخرى</a:t>
            </a:r>
            <a:r>
              <a:rPr lang="ar-SA" dirty="0" smtClean="0"/>
              <a:t>. </a:t>
            </a:r>
            <a:r>
              <a:rPr lang="ar-SA" dirty="0"/>
              <a:t>أما المدونات التحريرية فقد قام محررون محترفون بكتابتها وتحريرها. </a:t>
            </a:r>
            <a:r>
              <a:rPr lang="ar-SA" dirty="0" smtClean="0"/>
              <a:t> </a:t>
            </a:r>
            <a:r>
              <a:rPr lang="ar-IQ" dirty="0" smtClean="0"/>
              <a:t>و</a:t>
            </a:r>
            <a:r>
              <a:rPr lang="ar-SA" dirty="0" smtClean="0"/>
              <a:t>بإمكان </a:t>
            </a:r>
            <a:r>
              <a:rPr lang="ar-SA" dirty="0"/>
              <a:t>المدارس والمنظمات والشركات امتلاك مدونات خاصة بها للتواصل مع القراء بالأحداث والأخبار والأشياء الأخرى المتعلقة بتلك المنظمة أو المؤسسة</a:t>
            </a:r>
            <a:r>
              <a:rPr lang="en-US" dirty="0"/>
              <a:t>.</a:t>
            </a:r>
          </a:p>
          <a:p>
            <a:pPr marL="0" indent="0">
              <a:buNone/>
            </a:pPr>
            <a:endParaRPr lang="ar-IQ" dirty="0"/>
          </a:p>
        </p:txBody>
      </p:sp>
      <p:sp>
        <p:nvSpPr>
          <p:cNvPr id="2" name="عنوان 1"/>
          <p:cNvSpPr>
            <a:spLocks noGrp="1"/>
          </p:cNvSpPr>
          <p:nvPr>
            <p:ph type="title"/>
          </p:nvPr>
        </p:nvSpPr>
        <p:spPr/>
        <p:txBody>
          <a:bodyPr/>
          <a:lstStyle/>
          <a:p>
            <a:r>
              <a:rPr lang="ar-IQ" dirty="0" smtClean="0"/>
              <a:t>من يكتب المدونات؟</a:t>
            </a:r>
            <a:endParaRPr lang="ar-IQ" dirty="0"/>
          </a:p>
        </p:txBody>
      </p:sp>
    </p:spTree>
    <p:custDataLst>
      <p:tags r:id="rId1"/>
    </p:custDataLst>
    <p:extLst>
      <p:ext uri="{BB962C8B-B14F-4D97-AF65-F5344CB8AC3E}">
        <p14:creationId xmlns:p14="http://schemas.microsoft.com/office/powerpoint/2010/main" val="3807925953"/>
      </p:ext>
    </p:extLst>
  </p:cSld>
  <p:clrMapOvr>
    <a:masterClrMapping/>
  </p:clrMapOvr>
  <mc:AlternateContent xmlns:mc="http://schemas.openxmlformats.org/markup-compatibility/2006" xmlns:p14="http://schemas.microsoft.com/office/powerpoint/2010/main">
    <mc:Choice Requires="p14">
      <p:transition spd="slow" p14:dur="2000" advTm="67325"/>
    </mc:Choice>
    <mc:Fallback xmlns="">
      <p:transition spd="slow" advTm="6732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457200" y="2492896"/>
            <a:ext cx="8229600" cy="3514395"/>
          </a:xfrm>
          <a:prstGeom prst="rect">
            <a:avLst/>
          </a:prstGeom>
        </p:spPr>
        <p:txBody>
          <a:bodyPr>
            <a:normAutofit lnSpcReduction="10000"/>
          </a:bodyPr>
          <a:lstStyle/>
          <a:p>
            <a:pPr marL="0" indent="0">
              <a:buNone/>
            </a:pPr>
            <a:r>
              <a:rPr lang="ar-SA" b="1" dirty="0"/>
              <a:t>تتكون مقالة </a:t>
            </a:r>
            <a:r>
              <a:rPr lang="ar-SA" b="1" dirty="0" smtClean="0"/>
              <a:t>المدونة من العناصر التالية</a:t>
            </a:r>
            <a:r>
              <a:rPr lang="en-US" b="1" dirty="0" smtClean="0"/>
              <a:t>:</a:t>
            </a:r>
            <a:r>
              <a:rPr lang="en-US" b="1" dirty="0"/>
              <a:t/>
            </a:r>
            <a:br>
              <a:rPr lang="en-US" b="1" dirty="0"/>
            </a:br>
            <a:r>
              <a:rPr lang="en-US" b="1" dirty="0" smtClean="0"/>
              <a:t/>
            </a:r>
            <a:br>
              <a:rPr lang="en-US" b="1" dirty="0" smtClean="0"/>
            </a:br>
            <a:r>
              <a:rPr lang="en-US" dirty="0"/>
              <a:t/>
            </a:r>
            <a:br>
              <a:rPr lang="en-US" dirty="0"/>
            </a:br>
            <a:r>
              <a:rPr lang="ar-SA" dirty="0"/>
              <a:t>1- عنوان المقالة: وهو بمثابة عنوان مقال صحفي. ويكون عنوان مقالة المدونة على سبيل المثال على النحو التالي: "يوم رائع، أخبار رائعة</a:t>
            </a:r>
            <a:r>
              <a:rPr lang="en-US" dirty="0"/>
              <a:t>".</a:t>
            </a:r>
            <a:br>
              <a:rPr lang="en-US" dirty="0"/>
            </a:br>
            <a:r>
              <a:rPr lang="en-US" dirty="0"/>
              <a:t/>
            </a:r>
            <a:br>
              <a:rPr lang="en-US" dirty="0"/>
            </a:br>
            <a:r>
              <a:rPr lang="ar-SA" dirty="0"/>
              <a:t>2- الملخص: وهو شرح مبسط أو اقتباس من المقالة، ويستحسن ولكن ليس ضرورياً كتابة الملخص عند نشر تغذية</a:t>
            </a:r>
            <a:r>
              <a:rPr lang="en-US" dirty="0"/>
              <a:t> RSS </a:t>
            </a:r>
            <a:r>
              <a:rPr lang="ar-SA" dirty="0"/>
              <a:t>على مدونتك الإلكترونية أو إذا كنت تميل إلى كتابة المقالات الطويلة</a:t>
            </a:r>
            <a:r>
              <a:rPr lang="en-US" dirty="0"/>
              <a:t>.</a:t>
            </a:r>
            <a:br>
              <a:rPr lang="en-US" dirty="0"/>
            </a:br>
            <a:r>
              <a:rPr lang="en-US" dirty="0"/>
              <a:t/>
            </a:r>
            <a:br>
              <a:rPr lang="en-US" dirty="0"/>
            </a:br>
            <a:endParaRPr lang="ar-IQ" dirty="0"/>
          </a:p>
        </p:txBody>
      </p:sp>
      <p:sp>
        <p:nvSpPr>
          <p:cNvPr id="2" name="عنوان 1"/>
          <p:cNvSpPr>
            <a:spLocks noGrp="1"/>
          </p:cNvSpPr>
          <p:nvPr>
            <p:ph type="title"/>
          </p:nvPr>
        </p:nvSpPr>
        <p:spPr/>
        <p:txBody>
          <a:bodyPr/>
          <a:lstStyle/>
          <a:p>
            <a:r>
              <a:rPr lang="ar-IQ" dirty="0" smtClean="0"/>
              <a:t>عناصر مقالة المدونة</a:t>
            </a:r>
            <a:endParaRPr lang="ar-IQ" dirty="0"/>
          </a:p>
        </p:txBody>
      </p:sp>
    </p:spTree>
    <p:custDataLst>
      <p:tags r:id="rId1"/>
    </p:custDataLst>
    <p:extLst>
      <p:ext uri="{BB962C8B-B14F-4D97-AF65-F5344CB8AC3E}">
        <p14:creationId xmlns:p14="http://schemas.microsoft.com/office/powerpoint/2010/main" val="303378950"/>
      </p:ext>
    </p:extLst>
  </p:cSld>
  <p:clrMapOvr>
    <a:masterClrMapping/>
  </p:clrMapOvr>
  <mc:AlternateContent xmlns:mc="http://schemas.openxmlformats.org/markup-compatibility/2006" xmlns:p14="http://schemas.microsoft.com/office/powerpoint/2010/main">
    <mc:Choice Requires="p14">
      <p:transition spd="slow" p14:dur="2000" advTm="43584"/>
    </mc:Choice>
    <mc:Fallback xmlns="">
      <p:transition spd="slow" advTm="4358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7.3"/>
</p:tagLst>
</file>

<file path=ppt/tags/tag10.xml><?xml version="1.0" encoding="utf-8"?>
<p:tagLst xmlns:a="http://schemas.openxmlformats.org/drawingml/2006/main" xmlns:r="http://schemas.openxmlformats.org/officeDocument/2006/relationships" xmlns:p="http://schemas.openxmlformats.org/presentationml/2006/main">
  <p:tag name="TIMING" val="|0.9"/>
</p:tagLst>
</file>

<file path=ppt/tags/tag11.xml><?xml version="1.0" encoding="utf-8"?>
<p:tagLst xmlns:a="http://schemas.openxmlformats.org/drawingml/2006/main" xmlns:r="http://schemas.openxmlformats.org/officeDocument/2006/relationships" xmlns:p="http://schemas.openxmlformats.org/presentationml/2006/main">
  <p:tag name="TIMING" val="|1"/>
</p:tagLst>
</file>

<file path=ppt/tags/tag12.xml><?xml version="1.0" encoding="utf-8"?>
<p:tagLst xmlns:a="http://schemas.openxmlformats.org/drawingml/2006/main" xmlns:r="http://schemas.openxmlformats.org/officeDocument/2006/relationships" xmlns:p="http://schemas.openxmlformats.org/presentationml/2006/main">
  <p:tag name="TIMING" val="|2.4"/>
</p:tagLst>
</file>

<file path=ppt/tags/tag13.xml><?xml version="1.0" encoding="utf-8"?>
<p:tagLst xmlns:a="http://schemas.openxmlformats.org/drawingml/2006/main" xmlns:r="http://schemas.openxmlformats.org/officeDocument/2006/relationships" xmlns:p="http://schemas.openxmlformats.org/presentationml/2006/main">
  <p:tag name="TIMING" val="|8.6"/>
</p:tagLst>
</file>

<file path=ppt/tags/tag14.xml><?xml version="1.0" encoding="utf-8"?>
<p:tagLst xmlns:a="http://schemas.openxmlformats.org/drawingml/2006/main" xmlns:r="http://schemas.openxmlformats.org/officeDocument/2006/relationships" xmlns:p="http://schemas.openxmlformats.org/presentationml/2006/main">
  <p:tag name="TIMING" val="|1"/>
</p:tagLst>
</file>

<file path=ppt/tags/tag15.xml><?xml version="1.0" encoding="utf-8"?>
<p:tagLst xmlns:a="http://schemas.openxmlformats.org/drawingml/2006/main" xmlns:r="http://schemas.openxmlformats.org/officeDocument/2006/relationships" xmlns:p="http://schemas.openxmlformats.org/presentationml/2006/main">
  <p:tag name="TIMING" val="|1.1"/>
</p:tagLst>
</file>

<file path=ppt/tags/tag16.xml><?xml version="1.0" encoding="utf-8"?>
<p:tagLst xmlns:a="http://schemas.openxmlformats.org/drawingml/2006/main" xmlns:r="http://schemas.openxmlformats.org/officeDocument/2006/relationships" xmlns:p="http://schemas.openxmlformats.org/presentationml/2006/main">
  <p:tag name="TIMING" val="|1.3"/>
</p:tagLst>
</file>

<file path=ppt/tags/tag17.xml><?xml version="1.0" encoding="utf-8"?>
<p:tagLst xmlns:a="http://schemas.openxmlformats.org/drawingml/2006/main" xmlns:r="http://schemas.openxmlformats.org/officeDocument/2006/relationships" xmlns:p="http://schemas.openxmlformats.org/presentationml/2006/main">
  <p:tag name="TIMING" val="|1.5"/>
</p:tagLst>
</file>

<file path=ppt/tags/tag18.xml><?xml version="1.0" encoding="utf-8"?>
<p:tagLst xmlns:a="http://schemas.openxmlformats.org/drawingml/2006/main" xmlns:r="http://schemas.openxmlformats.org/officeDocument/2006/relationships" xmlns:p="http://schemas.openxmlformats.org/presentationml/2006/main">
  <p:tag name="TIMING" val="|1.4"/>
</p:tagLst>
</file>

<file path=ppt/tags/tag19.xml><?xml version="1.0" encoding="utf-8"?>
<p:tagLst xmlns:a="http://schemas.openxmlformats.org/drawingml/2006/main" xmlns:r="http://schemas.openxmlformats.org/officeDocument/2006/relationships" xmlns:p="http://schemas.openxmlformats.org/presentationml/2006/main">
  <p:tag name="TIMING" val="|0.9"/>
</p:tagLst>
</file>

<file path=ppt/tags/tag2.xml><?xml version="1.0" encoding="utf-8"?>
<p:tagLst xmlns:a="http://schemas.openxmlformats.org/drawingml/2006/main" xmlns:r="http://schemas.openxmlformats.org/officeDocument/2006/relationships" xmlns:p="http://schemas.openxmlformats.org/presentationml/2006/main">
  <p:tag name="TIMING" val="|3.3"/>
</p:tagLst>
</file>

<file path=ppt/tags/tag3.xml><?xml version="1.0" encoding="utf-8"?>
<p:tagLst xmlns:a="http://schemas.openxmlformats.org/drawingml/2006/main" xmlns:r="http://schemas.openxmlformats.org/officeDocument/2006/relationships" xmlns:p="http://schemas.openxmlformats.org/presentationml/2006/main">
  <p:tag name="TIMING" val="|4.4"/>
</p:tagLst>
</file>

<file path=ppt/tags/tag4.xml><?xml version="1.0" encoding="utf-8"?>
<p:tagLst xmlns:a="http://schemas.openxmlformats.org/drawingml/2006/main" xmlns:r="http://schemas.openxmlformats.org/officeDocument/2006/relationships" xmlns:p="http://schemas.openxmlformats.org/presentationml/2006/main">
  <p:tag name="TIMING" val="|1.6"/>
</p:tagLst>
</file>

<file path=ppt/tags/tag5.xml><?xml version="1.0" encoding="utf-8"?>
<p:tagLst xmlns:a="http://schemas.openxmlformats.org/drawingml/2006/main" xmlns:r="http://schemas.openxmlformats.org/officeDocument/2006/relationships" xmlns:p="http://schemas.openxmlformats.org/presentationml/2006/main">
  <p:tag name="TIMING" val="|1.4"/>
</p:tagLst>
</file>

<file path=ppt/tags/tag6.xml><?xml version="1.0" encoding="utf-8"?>
<p:tagLst xmlns:a="http://schemas.openxmlformats.org/drawingml/2006/main" xmlns:r="http://schemas.openxmlformats.org/officeDocument/2006/relationships" xmlns:p="http://schemas.openxmlformats.org/presentationml/2006/main">
  <p:tag name="TIMING" val="|1"/>
</p:tagLst>
</file>

<file path=ppt/tags/tag7.xml><?xml version="1.0" encoding="utf-8"?>
<p:tagLst xmlns:a="http://schemas.openxmlformats.org/drawingml/2006/main" xmlns:r="http://schemas.openxmlformats.org/officeDocument/2006/relationships" xmlns:p="http://schemas.openxmlformats.org/presentationml/2006/main">
  <p:tag name="TIMING" val="|1.5"/>
</p:tagLst>
</file>

<file path=ppt/tags/tag8.xml><?xml version="1.0" encoding="utf-8"?>
<p:tagLst xmlns:a="http://schemas.openxmlformats.org/drawingml/2006/main" xmlns:r="http://schemas.openxmlformats.org/officeDocument/2006/relationships" xmlns:p="http://schemas.openxmlformats.org/presentationml/2006/main">
  <p:tag name="TIMING" val="|2.5"/>
</p:tagLst>
</file>

<file path=ppt/tags/tag9.xml><?xml version="1.0" encoding="utf-8"?>
<p:tagLst xmlns:a="http://schemas.openxmlformats.org/drawingml/2006/main" xmlns:r="http://schemas.openxmlformats.org/officeDocument/2006/relationships" xmlns:p="http://schemas.openxmlformats.org/presentationml/2006/main">
  <p:tag name="TIMING" val="|1.2"/>
</p:tagLst>
</file>

<file path=ppt/theme/theme1.xml><?xml version="1.0" encoding="utf-8"?>
<a:theme xmlns:a="http://schemas.openxmlformats.org/drawingml/2006/main" name="قطرة">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xmlns=""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المدونات</Template>
  <TotalTime>170</TotalTime>
  <Words>350</Words>
  <Application>Microsoft Office PowerPoint</Application>
  <PresentationFormat>عرض على الشاشة (3:4)‏</PresentationFormat>
  <Paragraphs>36</Paragraphs>
  <Slides>19</Slides>
  <Notes>0</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قطرة</vt:lpstr>
      <vt:lpstr>المدونات blog  </vt:lpstr>
      <vt:lpstr>   مفهوم المدونات  </vt:lpstr>
      <vt:lpstr>انواع المدونات  </vt:lpstr>
      <vt:lpstr> انواع المدونات</vt:lpstr>
      <vt:lpstr>انواع المدونات</vt:lpstr>
      <vt:lpstr>انواع المدونات</vt:lpstr>
      <vt:lpstr>انواع المدونات</vt:lpstr>
      <vt:lpstr>من يكتب المدونات؟</vt:lpstr>
      <vt:lpstr>عناصر مقالة المدونة</vt:lpstr>
      <vt:lpstr>عناصر مقالة المدونة</vt:lpstr>
      <vt:lpstr>عناصر مقالة المدونة</vt:lpstr>
      <vt:lpstr>خدمة التدوين الالكتروني</vt:lpstr>
      <vt:lpstr>خطوات انشاء مقالة في مدونة</vt:lpstr>
      <vt:lpstr>خطوات انشاء مقالة في مدونة</vt:lpstr>
      <vt:lpstr>خطوات انشاء مقالة في مدونة</vt:lpstr>
      <vt:lpstr>خطوات انشاء مقالة في مدونة</vt:lpstr>
      <vt:lpstr>خطوات انشاء مقالة في مدونة</vt:lpstr>
      <vt:lpstr>تمرين 3</vt:lpstr>
      <vt:lpstr>الى لقاء اخر ان شاء الله</vt:lpstr>
    </vt:vector>
  </TitlesOfParts>
  <Company>Naim Al Hussaini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شبكات المعلومات</dc:title>
  <dc:creator>Dr.salman</dc:creator>
  <cp:lastModifiedBy>1BrotherCenter</cp:lastModifiedBy>
  <cp:revision>13</cp:revision>
  <dcterms:created xsi:type="dcterms:W3CDTF">2020-03-06T18:51:06Z</dcterms:created>
  <dcterms:modified xsi:type="dcterms:W3CDTF">2020-08-09T07:49:49Z</dcterms:modified>
</cp:coreProperties>
</file>